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2" r:id="rId8"/>
    <p:sldId id="293" r:id="rId9"/>
    <p:sldId id="262" r:id="rId10"/>
    <p:sldId id="263" r:id="rId11"/>
    <p:sldId id="264" r:id="rId12"/>
    <p:sldId id="266" r:id="rId13"/>
    <p:sldId id="267" r:id="rId14"/>
    <p:sldId id="268" r:id="rId15"/>
    <p:sldId id="269" r:id="rId16"/>
    <p:sldId id="270" r:id="rId17"/>
    <p:sldId id="271" r:id="rId18"/>
    <p:sldId id="272" r:id="rId19"/>
    <p:sldId id="275" r:id="rId20"/>
    <p:sldId id="273" r:id="rId21"/>
    <p:sldId id="274" r:id="rId22"/>
    <p:sldId id="27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78" r:id="rId36"/>
    <p:sldId id="277"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98"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0375B-D7FF-4F0E-AA61-4D0AC62E7AEC}"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196694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0375B-D7FF-4F0E-AA61-4D0AC62E7AEC}"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375811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0375B-D7FF-4F0E-AA61-4D0AC62E7AEC}"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51673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0375B-D7FF-4F0E-AA61-4D0AC62E7AEC}"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33089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0375B-D7FF-4F0E-AA61-4D0AC62E7AEC}"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244693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0375B-D7FF-4F0E-AA61-4D0AC62E7AEC}"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260906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0375B-D7FF-4F0E-AA61-4D0AC62E7AEC}" type="datetimeFigureOut">
              <a:rPr lang="en-US" smtClean="0"/>
              <a:t>6/17/2018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20939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0375B-D7FF-4F0E-AA61-4D0AC62E7AEC}" type="datetimeFigureOut">
              <a:rPr lang="en-US" smtClean="0"/>
              <a:t>6/17/2018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355942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0375B-D7FF-4F0E-AA61-4D0AC62E7AEC}" type="datetimeFigureOut">
              <a:rPr lang="en-US" smtClean="0"/>
              <a:t>6/17/2018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402073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0375B-D7FF-4F0E-AA61-4D0AC62E7AEC}"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12008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0375B-D7FF-4F0E-AA61-4D0AC62E7AEC}"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9FDED-EC65-4F6D-B9F6-8F7FE7FFE909}" type="slidenum">
              <a:rPr lang="en-US" smtClean="0"/>
              <a:t>‹#›</a:t>
            </a:fld>
            <a:endParaRPr lang="en-US"/>
          </a:p>
        </p:txBody>
      </p:sp>
    </p:spTree>
    <p:extLst>
      <p:ext uri="{BB962C8B-B14F-4D97-AF65-F5344CB8AC3E}">
        <p14:creationId xmlns:p14="http://schemas.microsoft.com/office/powerpoint/2010/main" val="131014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0375B-D7FF-4F0E-AA61-4D0AC62E7AEC}" type="datetimeFigureOut">
              <a:rPr lang="en-US" smtClean="0"/>
              <a:t>6/17/2018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9FDED-EC65-4F6D-B9F6-8F7FE7FFE909}" type="slidenum">
              <a:rPr lang="en-US" smtClean="0"/>
              <a:t>‹#›</a:t>
            </a:fld>
            <a:endParaRPr lang="en-US"/>
          </a:p>
        </p:txBody>
      </p:sp>
    </p:spTree>
    <p:extLst>
      <p:ext uri="{BB962C8B-B14F-4D97-AF65-F5344CB8AC3E}">
        <p14:creationId xmlns:p14="http://schemas.microsoft.com/office/powerpoint/2010/main" val="1985417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lsea.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p:txBody>
          <a:bodyPr/>
          <a:lstStyle/>
          <a:p>
            <a:r>
              <a:rPr lang="en-US" dirty="0" smtClean="0"/>
              <a:t>Ratification Presentation</a:t>
            </a:r>
            <a:br>
              <a:rPr lang="en-US" dirty="0" smtClean="0"/>
            </a:br>
            <a:r>
              <a:rPr lang="en-US" dirty="0" smtClean="0"/>
              <a:t>General Membership Meeting</a:t>
            </a:r>
            <a:endParaRPr lang="en-US" dirty="0"/>
          </a:p>
        </p:txBody>
      </p:sp>
      <p:sp>
        <p:nvSpPr>
          <p:cNvPr id="3" name="Subtitle 2"/>
          <p:cNvSpPr>
            <a:spLocks noGrp="1"/>
          </p:cNvSpPr>
          <p:nvPr>
            <p:ph type="subTitle" idx="1"/>
          </p:nvPr>
        </p:nvSpPr>
        <p:spPr/>
        <p:txBody>
          <a:bodyPr/>
          <a:lstStyle/>
          <a:p>
            <a:r>
              <a:rPr lang="en-US" dirty="0" smtClean="0"/>
              <a:t>MEA Headquarters</a:t>
            </a:r>
          </a:p>
          <a:p>
            <a:r>
              <a:rPr lang="en-US" dirty="0" smtClean="0"/>
              <a:t>June 18, 2018</a:t>
            </a:r>
            <a:endParaRPr lang="en-US" dirty="0"/>
          </a:p>
        </p:txBody>
      </p:sp>
    </p:spTree>
    <p:extLst>
      <p:ext uri="{BB962C8B-B14F-4D97-AF65-F5344CB8AC3E}">
        <p14:creationId xmlns:p14="http://schemas.microsoft.com/office/powerpoint/2010/main" val="10100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50577" y="183775"/>
            <a:ext cx="6871448" cy="6477002"/>
          </a:xfrm>
          <a:prstGeom prst="rect">
            <a:avLst/>
          </a:prstGeom>
        </p:spPr>
      </p:pic>
    </p:spTree>
    <p:extLst>
      <p:ext uri="{BB962C8B-B14F-4D97-AF65-F5344CB8AC3E}">
        <p14:creationId xmlns:p14="http://schemas.microsoft.com/office/powerpoint/2010/main" val="378533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22617" y="108213"/>
            <a:ext cx="6870170" cy="6629401"/>
          </a:xfrm>
          <a:prstGeom prst="rect">
            <a:avLst/>
          </a:prstGeom>
        </p:spPr>
      </p:pic>
    </p:spTree>
    <p:extLst>
      <p:ext uri="{BB962C8B-B14F-4D97-AF65-F5344CB8AC3E}">
        <p14:creationId xmlns:p14="http://schemas.microsoft.com/office/powerpoint/2010/main" val="305255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Current Salary Schedule for Salaried Staff:</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447800"/>
            <a:ext cx="4114800" cy="5312535"/>
          </a:xfrm>
          <a:prstGeom prst="rect">
            <a:avLst/>
          </a:prstGeom>
        </p:spPr>
      </p:pic>
    </p:spTree>
    <p:extLst>
      <p:ext uri="{BB962C8B-B14F-4D97-AF65-F5344CB8AC3E}">
        <p14:creationId xmlns:p14="http://schemas.microsoft.com/office/powerpoint/2010/main" val="97679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Currently Salary Schedule Hourly: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19200"/>
            <a:ext cx="4560917" cy="5638800"/>
          </a:xfrm>
          <a:prstGeom prst="rect">
            <a:avLst/>
          </a:prstGeom>
        </p:spPr>
      </p:pic>
    </p:spTree>
    <p:extLst>
      <p:ext uri="{BB962C8B-B14F-4D97-AF65-F5344CB8AC3E}">
        <p14:creationId xmlns:p14="http://schemas.microsoft.com/office/powerpoint/2010/main" val="3187442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a:bodyPr>
          <a:lstStyle/>
          <a:p>
            <a:r>
              <a:rPr lang="en-US" dirty="0" smtClean="0"/>
              <a:t>How do we get moving again?</a:t>
            </a:r>
            <a:endParaRPr lang="en-US" dirty="0"/>
          </a:p>
        </p:txBody>
      </p:sp>
      <p:sp>
        <p:nvSpPr>
          <p:cNvPr id="3" name="Content Placeholder 2"/>
          <p:cNvSpPr>
            <a:spLocks noGrp="1"/>
          </p:cNvSpPr>
          <p:nvPr>
            <p:ph idx="1"/>
          </p:nvPr>
        </p:nvSpPr>
        <p:spPr/>
        <p:txBody>
          <a:bodyPr/>
          <a:lstStyle/>
          <a:p>
            <a:r>
              <a:rPr lang="en-US" dirty="0" smtClean="0"/>
              <a:t>Must rethink what “steps” really meant and mean now</a:t>
            </a:r>
          </a:p>
          <a:p>
            <a:r>
              <a:rPr lang="en-US" dirty="0" smtClean="0"/>
              <a:t>Become more competitive in Ingham County for starting and ending wages</a:t>
            </a:r>
          </a:p>
          <a:p>
            <a:r>
              <a:rPr lang="en-US" dirty="0" smtClean="0"/>
              <a:t>Get creative!</a:t>
            </a:r>
          </a:p>
          <a:p>
            <a:r>
              <a:rPr lang="en-US" dirty="0" smtClean="0"/>
              <a:t>Trust something new</a:t>
            </a:r>
          </a:p>
        </p:txBody>
      </p:sp>
    </p:spTree>
    <p:extLst>
      <p:ext uri="{BB962C8B-B14F-4D97-AF65-F5344CB8AC3E}">
        <p14:creationId xmlns:p14="http://schemas.microsoft.com/office/powerpoint/2010/main" val="3072628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Let’s get </a:t>
            </a:r>
            <a:r>
              <a:rPr lang="en-US" i="1" u="sng" dirty="0" smtClean="0"/>
              <a:t>moving</a:t>
            </a:r>
            <a:r>
              <a:rPr lang="en-US" dirty="0" smtClean="0"/>
              <a:t> again!</a:t>
            </a:r>
            <a:endParaRPr lang="en-US" dirty="0"/>
          </a:p>
        </p:txBody>
      </p:sp>
      <p:sp>
        <p:nvSpPr>
          <p:cNvPr id="3" name="Content Placeholder 2"/>
          <p:cNvSpPr>
            <a:spLocks noGrp="1"/>
          </p:cNvSpPr>
          <p:nvPr>
            <p:ph idx="1"/>
          </p:nvPr>
        </p:nvSpPr>
        <p:spPr/>
        <p:txBody>
          <a:bodyPr/>
          <a:lstStyle/>
          <a:p>
            <a:r>
              <a:rPr lang="en-US" dirty="0" smtClean="0"/>
              <a:t>Do you know your current Step?</a:t>
            </a:r>
          </a:p>
          <a:p>
            <a:r>
              <a:rPr lang="en-US" dirty="0" smtClean="0"/>
              <a:t>Do not get “caught up” on the new number</a:t>
            </a:r>
          </a:p>
          <a:p>
            <a:r>
              <a:rPr lang="en-US" dirty="0" smtClean="0"/>
              <a:t>Here we go…</a:t>
            </a:r>
            <a:endParaRPr lang="en-US" dirty="0"/>
          </a:p>
        </p:txBody>
      </p:sp>
    </p:spTree>
    <p:extLst>
      <p:ext uri="{BB962C8B-B14F-4D97-AF65-F5344CB8AC3E}">
        <p14:creationId xmlns:p14="http://schemas.microsoft.com/office/powerpoint/2010/main" val="14467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Chart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399" y="-609599"/>
            <a:ext cx="12852398" cy="9035142"/>
          </a:xfrm>
          <a:prstGeom prst="rect">
            <a:avLst/>
          </a:prstGeom>
        </p:spPr>
      </p:pic>
    </p:spTree>
    <p:extLst>
      <p:ext uri="{BB962C8B-B14F-4D97-AF65-F5344CB8AC3E}">
        <p14:creationId xmlns:p14="http://schemas.microsoft.com/office/powerpoint/2010/main" val="1272322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Schedule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400"/>
            <a:ext cx="9144000" cy="9462246"/>
          </a:xfrm>
          <a:prstGeom prst="rect">
            <a:avLst/>
          </a:prstGeom>
        </p:spPr>
      </p:pic>
    </p:spTree>
    <p:extLst>
      <p:ext uri="{BB962C8B-B14F-4D97-AF65-F5344CB8AC3E}">
        <p14:creationId xmlns:p14="http://schemas.microsoft.com/office/powerpoint/2010/main" val="538269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Let’s Dig a little deeper…</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receive the full level each year for contract years one and two but we needed to get creative with the funding structure</a:t>
            </a:r>
          </a:p>
          <a:p>
            <a:r>
              <a:rPr lang="en-US" dirty="0" smtClean="0"/>
              <a:t>Your level will be broken down into a semester 1 and semester 2 portion that will equal a full level within that year</a:t>
            </a:r>
          </a:p>
          <a:p>
            <a:r>
              <a:rPr lang="en-US" dirty="0" smtClean="0"/>
              <a:t>This creates savings for the LSD to afford the movement at the beginning of the contract</a:t>
            </a:r>
          </a:p>
          <a:p>
            <a:r>
              <a:rPr lang="en-US" dirty="0" smtClean="0"/>
              <a:t>This is what it will look like…</a:t>
            </a:r>
            <a:endParaRPr lang="en-US" dirty="0"/>
          </a:p>
        </p:txBody>
      </p:sp>
    </p:spTree>
    <p:extLst>
      <p:ext uri="{BB962C8B-B14F-4D97-AF65-F5344CB8AC3E}">
        <p14:creationId xmlns:p14="http://schemas.microsoft.com/office/powerpoint/2010/main" val="1222888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68118" cy="7239000"/>
          </a:xfrm>
          <a:prstGeom prst="rect">
            <a:avLst/>
          </a:prstGeom>
        </p:spPr>
      </p:pic>
    </p:spTree>
    <p:extLst>
      <p:ext uri="{BB962C8B-B14F-4D97-AF65-F5344CB8AC3E}">
        <p14:creationId xmlns:p14="http://schemas.microsoft.com/office/powerpoint/2010/main" val="106774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Recent Bargaining History:</a:t>
            </a:r>
            <a:endParaRPr lang="en-US" dirty="0"/>
          </a:p>
        </p:txBody>
      </p:sp>
      <p:sp>
        <p:nvSpPr>
          <p:cNvPr id="3" name="Content Placeholder 2"/>
          <p:cNvSpPr>
            <a:spLocks noGrp="1"/>
          </p:cNvSpPr>
          <p:nvPr>
            <p:ph idx="1"/>
          </p:nvPr>
        </p:nvSpPr>
        <p:spPr/>
        <p:txBody>
          <a:bodyPr/>
          <a:lstStyle/>
          <a:p>
            <a:r>
              <a:rPr lang="en-US" dirty="0" smtClean="0"/>
              <a:t>Steps frozen in 2011</a:t>
            </a:r>
          </a:p>
          <a:p>
            <a:r>
              <a:rPr lang="en-US" dirty="0" smtClean="0"/>
              <a:t>Planning time 2013</a:t>
            </a:r>
          </a:p>
          <a:p>
            <a:r>
              <a:rPr lang="en-US" dirty="0" smtClean="0"/>
              <a:t>Hard cap increases continued each year</a:t>
            </a:r>
          </a:p>
          <a:p>
            <a:r>
              <a:rPr lang="en-US" dirty="0" smtClean="0"/>
              <a:t>Modest off schedule stipends periodically</a:t>
            </a:r>
          </a:p>
          <a:p>
            <a:r>
              <a:rPr lang="en-US" dirty="0" smtClean="0"/>
              <a:t>1% Aggregate on schedule two years ago</a:t>
            </a:r>
            <a:endParaRPr lang="en-US" dirty="0"/>
          </a:p>
        </p:txBody>
      </p:sp>
    </p:spTree>
    <p:extLst>
      <p:ext uri="{BB962C8B-B14F-4D97-AF65-F5344CB8AC3E}">
        <p14:creationId xmlns:p14="http://schemas.microsoft.com/office/powerpoint/2010/main" val="201471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516081"/>
            <a:ext cx="10134600" cy="7831281"/>
          </a:xfrm>
          <a:prstGeom prst="rect">
            <a:avLst/>
          </a:prstGeom>
        </p:spPr>
      </p:pic>
    </p:spTree>
    <p:extLst>
      <p:ext uri="{BB962C8B-B14F-4D97-AF65-F5344CB8AC3E}">
        <p14:creationId xmlns:p14="http://schemas.microsoft.com/office/powerpoint/2010/main" val="545372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All Components of Salary TA</a:t>
            </a:r>
            <a:endParaRPr lang="en-US" dirty="0"/>
          </a:p>
        </p:txBody>
      </p:sp>
      <p:sp>
        <p:nvSpPr>
          <p:cNvPr id="5" name="Content Placeholder 4"/>
          <p:cNvSpPr>
            <a:spLocks noGrp="1"/>
          </p:cNvSpPr>
          <p:nvPr>
            <p:ph idx="1"/>
          </p:nvPr>
        </p:nvSpPr>
        <p:spPr>
          <a:xfrm>
            <a:off x="228600" y="1600200"/>
            <a:ext cx="8839200" cy="4525963"/>
          </a:xfrm>
        </p:spPr>
        <p:txBody>
          <a:bodyPr/>
          <a:lstStyle/>
          <a:p>
            <a:r>
              <a:rPr lang="en-US" dirty="0" smtClean="0"/>
              <a:t>Salary Staff:</a:t>
            </a:r>
          </a:p>
          <a:p>
            <a:pPr marL="0" indent="0">
              <a:buNone/>
            </a:pPr>
            <a:r>
              <a:rPr lang="en-US" dirty="0" smtClean="0"/>
              <a:t>*All economics is for 5 years</a:t>
            </a:r>
          </a:p>
          <a:p>
            <a:pPr marL="0" indent="0">
              <a:buNone/>
            </a:pPr>
            <a:r>
              <a:rPr lang="en-US" dirty="0" smtClean="0"/>
              <a:t>*Salary employees will “migrate” to a new twenty-five level salary structure broken down into five groups</a:t>
            </a:r>
          </a:p>
          <a:p>
            <a:pPr marL="0" indent="0">
              <a:buNone/>
            </a:pPr>
            <a:r>
              <a:rPr lang="en-US" dirty="0" smtClean="0"/>
              <a:t>*In year one salaried employees will move to their new level based on a MINIMUM of a 2.5% salary increase</a:t>
            </a:r>
            <a:endParaRPr lang="en-US" dirty="0"/>
          </a:p>
        </p:txBody>
      </p:sp>
    </p:spTree>
    <p:extLst>
      <p:ext uri="{BB962C8B-B14F-4D97-AF65-F5344CB8AC3E}">
        <p14:creationId xmlns:p14="http://schemas.microsoft.com/office/powerpoint/2010/main" val="4006751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All Components of Salary TA Continued</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*Years two through five salaried employees will move to the next level of the salary schedule</a:t>
            </a:r>
          </a:p>
          <a:p>
            <a:pPr marL="0" indent="0">
              <a:buNone/>
            </a:pPr>
            <a:r>
              <a:rPr lang="en-US" dirty="0" smtClean="0"/>
              <a:t>*Lanes will be granted all five years</a:t>
            </a:r>
          </a:p>
          <a:p>
            <a:pPr marL="0" indent="0">
              <a:buNone/>
            </a:pPr>
            <a:r>
              <a:rPr lang="en-US" dirty="0" smtClean="0"/>
              <a:t>*Those salaried employees that are to move beyond level twenty-five and have a Master’s Degree or higher will receive 1% off schedule stipend for each year of the agreement</a:t>
            </a:r>
            <a:endParaRPr lang="en-US" dirty="0"/>
          </a:p>
        </p:txBody>
      </p:sp>
    </p:spTree>
    <p:extLst>
      <p:ext uri="{BB962C8B-B14F-4D97-AF65-F5344CB8AC3E}">
        <p14:creationId xmlns:p14="http://schemas.microsoft.com/office/powerpoint/2010/main" val="213950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All Components of Salary TA Continued</a:t>
            </a:r>
            <a:endParaRPr lang="en-US" dirty="0"/>
          </a:p>
        </p:txBody>
      </p:sp>
      <p:sp>
        <p:nvSpPr>
          <p:cNvPr id="3" name="Content Placeholder 2"/>
          <p:cNvSpPr>
            <a:spLocks noGrp="1"/>
          </p:cNvSpPr>
          <p:nvPr>
            <p:ph idx="1"/>
          </p:nvPr>
        </p:nvSpPr>
        <p:spPr/>
        <p:txBody>
          <a:bodyPr/>
          <a:lstStyle/>
          <a:p>
            <a:pPr marL="0" indent="0">
              <a:buNone/>
            </a:pPr>
            <a:r>
              <a:rPr lang="en-US" dirty="0" smtClean="0"/>
              <a:t>*For those salaried employees that have a BA or BA+15 that are to move beyond level twenty-five will receive a 0.5% off schedule stipend with a sunset clause of June 2023</a:t>
            </a:r>
          </a:p>
          <a:p>
            <a:pPr marL="0" indent="0">
              <a:buNone/>
            </a:pPr>
            <a:r>
              <a:rPr lang="en-US" dirty="0" smtClean="0"/>
              <a:t>*Limited financial opener for years four and five for percent increases for salary and hourly employees</a:t>
            </a:r>
            <a:endParaRPr lang="en-US" dirty="0"/>
          </a:p>
        </p:txBody>
      </p:sp>
    </p:spTree>
    <p:extLst>
      <p:ext uri="{BB962C8B-B14F-4D97-AF65-F5344CB8AC3E}">
        <p14:creationId xmlns:p14="http://schemas.microsoft.com/office/powerpoint/2010/main" val="1868985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All Components of the Salary TA Continued</a:t>
            </a:r>
            <a:endParaRPr lang="en-US" dirty="0"/>
          </a:p>
        </p:txBody>
      </p:sp>
      <p:sp>
        <p:nvSpPr>
          <p:cNvPr id="3" name="Content Placeholder 2"/>
          <p:cNvSpPr>
            <a:spLocks noGrp="1"/>
          </p:cNvSpPr>
          <p:nvPr>
            <p:ph idx="1"/>
          </p:nvPr>
        </p:nvSpPr>
        <p:spPr/>
        <p:txBody>
          <a:bodyPr/>
          <a:lstStyle/>
          <a:p>
            <a:pPr marL="0" indent="0">
              <a:buNone/>
            </a:pPr>
            <a:r>
              <a:rPr lang="en-US" dirty="0" smtClean="0"/>
              <a:t>*In years one and two the levels will be split into two half levels (based on semester) with each salaried employee reaching the full level at the end of the contract year. Semester salary schedules will be developed for these two years. Levels will return to the normal pay structure in the remaining years</a:t>
            </a:r>
            <a:endParaRPr lang="en-US" dirty="0"/>
          </a:p>
        </p:txBody>
      </p:sp>
    </p:spTree>
    <p:extLst>
      <p:ext uri="{BB962C8B-B14F-4D97-AF65-F5344CB8AC3E}">
        <p14:creationId xmlns:p14="http://schemas.microsoft.com/office/powerpoint/2010/main" val="3644927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All Components of the Salary TA Continued</a:t>
            </a:r>
            <a:endParaRPr lang="en-US" dirty="0"/>
          </a:p>
        </p:txBody>
      </p:sp>
      <p:sp>
        <p:nvSpPr>
          <p:cNvPr id="3" name="Content Placeholder 2"/>
          <p:cNvSpPr>
            <a:spLocks noGrp="1"/>
          </p:cNvSpPr>
          <p:nvPr>
            <p:ph idx="1"/>
          </p:nvPr>
        </p:nvSpPr>
        <p:spPr/>
        <p:txBody>
          <a:bodyPr/>
          <a:lstStyle/>
          <a:p>
            <a:r>
              <a:rPr lang="en-US" dirty="0" smtClean="0"/>
              <a:t>Hourly:</a:t>
            </a:r>
          </a:p>
          <a:p>
            <a:pPr marL="0" indent="0">
              <a:buNone/>
            </a:pPr>
            <a:r>
              <a:rPr lang="en-US" dirty="0" smtClean="0"/>
              <a:t>*Increase hourly salary schedule to step seven cap and grant steps for the next five years of the agreement</a:t>
            </a:r>
          </a:p>
          <a:p>
            <a:pPr marL="0" indent="0">
              <a:buNone/>
            </a:pPr>
            <a:r>
              <a:rPr lang="en-US" dirty="0" smtClean="0"/>
              <a:t>*Once hourly employees advance beyond the seven steps, employees will receive 1% off schedule stipend</a:t>
            </a:r>
            <a:endParaRPr lang="en-US" dirty="0"/>
          </a:p>
        </p:txBody>
      </p:sp>
    </p:spTree>
    <p:extLst>
      <p:ext uri="{BB962C8B-B14F-4D97-AF65-F5344CB8AC3E}">
        <p14:creationId xmlns:p14="http://schemas.microsoft.com/office/powerpoint/2010/main" val="3495871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All Components of the Salary TA Continued </a:t>
            </a:r>
            <a:endParaRPr lang="en-US" dirty="0"/>
          </a:p>
        </p:txBody>
      </p:sp>
      <p:sp>
        <p:nvSpPr>
          <p:cNvPr id="3" name="Content Placeholder 2"/>
          <p:cNvSpPr>
            <a:spLocks noGrp="1"/>
          </p:cNvSpPr>
          <p:nvPr>
            <p:ph idx="1"/>
          </p:nvPr>
        </p:nvSpPr>
        <p:spPr/>
        <p:txBody>
          <a:bodyPr/>
          <a:lstStyle/>
          <a:p>
            <a:pPr marL="0" indent="0">
              <a:buNone/>
            </a:pPr>
            <a:r>
              <a:rPr lang="en-US" dirty="0" smtClean="0"/>
              <a:t>*Added Steps for hourly:</a:t>
            </a:r>
          </a:p>
          <a:p>
            <a:pPr marL="0" indent="0">
              <a:buNone/>
            </a:pP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514601"/>
            <a:ext cx="7772400"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917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The employer will pay the maximum employer contribution allowed under PA 152 for each year of the agreement</a:t>
            </a:r>
          </a:p>
          <a:p>
            <a:r>
              <a:rPr lang="en-US" dirty="0" smtClean="0"/>
              <a:t>The employer will pay the maximum contribution allowed for PAK B for each year of the agreement</a:t>
            </a:r>
            <a:endParaRPr lang="en-US" dirty="0"/>
          </a:p>
        </p:txBody>
      </p:sp>
    </p:spTree>
    <p:extLst>
      <p:ext uri="{BB962C8B-B14F-4D97-AF65-F5344CB8AC3E}">
        <p14:creationId xmlns:p14="http://schemas.microsoft.com/office/powerpoint/2010/main" val="2980631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Compensable Leave</a:t>
            </a:r>
            <a:endParaRPr lang="en-US" dirty="0"/>
          </a:p>
        </p:txBody>
      </p:sp>
      <p:sp>
        <p:nvSpPr>
          <p:cNvPr id="3" name="Content Placeholder 2"/>
          <p:cNvSpPr>
            <a:spLocks noGrp="1"/>
          </p:cNvSpPr>
          <p:nvPr>
            <p:ph idx="1"/>
          </p:nvPr>
        </p:nvSpPr>
        <p:spPr/>
        <p:txBody>
          <a:bodyPr>
            <a:normAutofit lnSpcReduction="10000"/>
          </a:bodyPr>
          <a:lstStyle/>
          <a:p>
            <a:r>
              <a:rPr lang="en-US" dirty="0" smtClean="0"/>
              <a:t>Each employee shall be entitled to up to seventy days of accumulation of compensable leave. Current and new employees may accrue compensable leave up to seventy days. Current employees shall keep the balance of their compensable leave if they have more than seventy days but not accrue additional days. If an employees compensable leave bank falls below seventy days they shall begin to accumulate days back up to seventy days.</a:t>
            </a:r>
            <a:endParaRPr lang="en-US" dirty="0"/>
          </a:p>
        </p:txBody>
      </p:sp>
    </p:spTree>
    <p:extLst>
      <p:ext uri="{BB962C8B-B14F-4D97-AF65-F5344CB8AC3E}">
        <p14:creationId xmlns:p14="http://schemas.microsoft.com/office/powerpoint/2010/main" val="106326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Compensable Leave Continued</a:t>
            </a:r>
            <a:endParaRPr lang="en-US" dirty="0"/>
          </a:p>
        </p:txBody>
      </p:sp>
      <p:sp>
        <p:nvSpPr>
          <p:cNvPr id="3" name="Content Placeholder 2"/>
          <p:cNvSpPr>
            <a:spLocks noGrp="1"/>
          </p:cNvSpPr>
          <p:nvPr>
            <p:ph idx="1"/>
          </p:nvPr>
        </p:nvSpPr>
        <p:spPr/>
        <p:txBody>
          <a:bodyPr/>
          <a:lstStyle/>
          <a:p>
            <a:r>
              <a:rPr lang="en-US" dirty="0" smtClean="0"/>
              <a:t>The employer shall pay Long Term Disability (66 2/3% monthly earnings value with a maximum of $4,000) beginning on day seventy-one for personal illness or injury </a:t>
            </a:r>
          </a:p>
          <a:p>
            <a:pPr marL="0" indent="0">
              <a:buNone/>
            </a:pPr>
            <a:r>
              <a:rPr lang="en-US" dirty="0" smtClean="0"/>
              <a:t>**Currently this begins on day 91 not 71</a:t>
            </a:r>
          </a:p>
          <a:p>
            <a:pPr marL="0" indent="0">
              <a:buNone/>
            </a:pPr>
            <a:endParaRPr lang="en-US" dirty="0"/>
          </a:p>
        </p:txBody>
      </p:sp>
    </p:spTree>
    <p:extLst>
      <p:ext uri="{BB962C8B-B14F-4D97-AF65-F5344CB8AC3E}">
        <p14:creationId xmlns:p14="http://schemas.microsoft.com/office/powerpoint/2010/main" val="252870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Goals of this Bargain:</a:t>
            </a:r>
            <a:endParaRPr lang="en-US" dirty="0"/>
          </a:p>
        </p:txBody>
      </p:sp>
      <p:sp>
        <p:nvSpPr>
          <p:cNvPr id="3" name="Content Placeholder 2"/>
          <p:cNvSpPr>
            <a:spLocks noGrp="1"/>
          </p:cNvSpPr>
          <p:nvPr>
            <p:ph idx="1"/>
          </p:nvPr>
        </p:nvSpPr>
        <p:spPr/>
        <p:txBody>
          <a:bodyPr/>
          <a:lstStyle/>
          <a:p>
            <a:r>
              <a:rPr lang="en-US" dirty="0" smtClean="0"/>
              <a:t>Clarify Contract Language that was out of date</a:t>
            </a:r>
          </a:p>
          <a:p>
            <a:r>
              <a:rPr lang="en-US" dirty="0" smtClean="0"/>
              <a:t>Adjust Contract Language for clarity </a:t>
            </a:r>
          </a:p>
          <a:p>
            <a:r>
              <a:rPr lang="en-US" dirty="0" smtClean="0"/>
              <a:t>Retain Insurance Hard Cap and PAK B coverage</a:t>
            </a:r>
          </a:p>
          <a:p>
            <a:r>
              <a:rPr lang="en-US" dirty="0" smtClean="0"/>
              <a:t>Address the calendar to align with current law</a:t>
            </a:r>
          </a:p>
          <a:p>
            <a:r>
              <a:rPr lang="en-US" dirty="0" smtClean="0"/>
              <a:t>Restore YEARLY salary schedule movement!</a:t>
            </a:r>
            <a:endParaRPr lang="en-US" dirty="0"/>
          </a:p>
        </p:txBody>
      </p:sp>
    </p:spTree>
    <p:extLst>
      <p:ext uri="{BB962C8B-B14F-4D97-AF65-F5344CB8AC3E}">
        <p14:creationId xmlns:p14="http://schemas.microsoft.com/office/powerpoint/2010/main" val="2601244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Compensable Leave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Employees transferring in to the LSEA unit may transfer no more than seventy days of accumulated compensable leave time from their previous position and will then be capped at seventy days</a:t>
            </a:r>
          </a:p>
          <a:p>
            <a:r>
              <a:rPr lang="en-US" dirty="0" smtClean="0"/>
              <a:t>Employees that are at or beyond the maximum days of compensable leave shall receive their allotment of twenty-one hours of personal leave time annually. These days will </a:t>
            </a:r>
            <a:r>
              <a:rPr lang="en-US" u="sng" dirty="0" smtClean="0"/>
              <a:t>not convert to sick time</a:t>
            </a:r>
            <a:r>
              <a:rPr lang="en-US" dirty="0" smtClean="0"/>
              <a:t> at the end of the school </a:t>
            </a:r>
            <a:r>
              <a:rPr lang="en-US" dirty="0" smtClean="0"/>
              <a:t>year</a:t>
            </a:r>
            <a:r>
              <a:rPr lang="en-US" dirty="0"/>
              <a:t> </a:t>
            </a:r>
            <a:r>
              <a:rPr lang="en-US" dirty="0" smtClean="0"/>
              <a:t>(if not used </a:t>
            </a:r>
            <a:r>
              <a:rPr lang="en-US" smtClean="0"/>
              <a:t>they will go away).</a:t>
            </a:r>
            <a:endParaRPr lang="en-US" dirty="0"/>
          </a:p>
        </p:txBody>
      </p:sp>
    </p:spTree>
    <p:extLst>
      <p:ext uri="{BB962C8B-B14F-4D97-AF65-F5344CB8AC3E}">
        <p14:creationId xmlns:p14="http://schemas.microsoft.com/office/powerpoint/2010/main" val="4208974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Additional Topics of TA</a:t>
            </a:r>
            <a:endParaRPr lang="en-US" dirty="0"/>
          </a:p>
        </p:txBody>
      </p:sp>
      <p:sp>
        <p:nvSpPr>
          <p:cNvPr id="3" name="Content Placeholder 2"/>
          <p:cNvSpPr>
            <a:spLocks noGrp="1"/>
          </p:cNvSpPr>
          <p:nvPr>
            <p:ph idx="1"/>
          </p:nvPr>
        </p:nvSpPr>
        <p:spPr/>
        <p:txBody>
          <a:bodyPr/>
          <a:lstStyle/>
          <a:p>
            <a:r>
              <a:rPr lang="en-US" dirty="0" smtClean="0"/>
              <a:t>OT and PT employees that have achieved Master’s Level would be considered MA+ based on course requirements with supporting documentation</a:t>
            </a:r>
          </a:p>
          <a:p>
            <a:r>
              <a:rPr lang="en-US" dirty="0" smtClean="0"/>
              <a:t>The duration of the agreement is five years</a:t>
            </a:r>
          </a:p>
          <a:p>
            <a:r>
              <a:rPr lang="en-US" dirty="0" smtClean="0"/>
              <a:t>The duration of the agreement includes a five year calendar</a:t>
            </a:r>
            <a:endParaRPr lang="en-US" dirty="0"/>
          </a:p>
        </p:txBody>
      </p:sp>
    </p:spTree>
    <p:extLst>
      <p:ext uri="{BB962C8B-B14F-4D97-AF65-F5344CB8AC3E}">
        <p14:creationId xmlns:p14="http://schemas.microsoft.com/office/powerpoint/2010/main" val="3061371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Additional Topics of TA Continued</a:t>
            </a:r>
            <a:endParaRPr lang="en-US" dirty="0"/>
          </a:p>
        </p:txBody>
      </p:sp>
      <p:sp>
        <p:nvSpPr>
          <p:cNvPr id="3" name="Content Placeholder 2"/>
          <p:cNvSpPr>
            <a:spLocks noGrp="1"/>
          </p:cNvSpPr>
          <p:nvPr>
            <p:ph idx="1"/>
          </p:nvPr>
        </p:nvSpPr>
        <p:spPr/>
        <p:txBody>
          <a:bodyPr/>
          <a:lstStyle/>
          <a:p>
            <a:r>
              <a:rPr lang="en-US" dirty="0" smtClean="0"/>
              <a:t>Task Force: Each task force below will include LSEA and administration representatives. The task force members will be selected by the LSEA President and the Superintendent or designee. Recommendations will be made to the Superintendent.</a:t>
            </a:r>
            <a:endParaRPr lang="en-US" dirty="0"/>
          </a:p>
        </p:txBody>
      </p:sp>
    </p:spTree>
    <p:extLst>
      <p:ext uri="{BB962C8B-B14F-4D97-AF65-F5344CB8AC3E}">
        <p14:creationId xmlns:p14="http://schemas.microsoft.com/office/powerpoint/2010/main" val="1237961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Additional Topics TA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Planning Time: The stipend will remain as is, $5,000. The purpose of this task force is to investigate the concept of planning time. The task force should be creative in their approach and understand al budgetary implications.</a:t>
            </a:r>
          </a:p>
          <a:p>
            <a:r>
              <a:rPr lang="en-US" dirty="0" smtClean="0"/>
              <a:t>Work Force: The task force will study ways to increase attendance, retain current teachers, recruit future teachers, and create a more positive working environment.</a:t>
            </a:r>
            <a:endParaRPr lang="en-US" dirty="0"/>
          </a:p>
        </p:txBody>
      </p:sp>
    </p:spTree>
    <p:extLst>
      <p:ext uri="{BB962C8B-B14F-4D97-AF65-F5344CB8AC3E}">
        <p14:creationId xmlns:p14="http://schemas.microsoft.com/office/powerpoint/2010/main" val="3467479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Additional Topics TA Continued</a:t>
            </a:r>
            <a:endParaRPr lang="en-US" dirty="0"/>
          </a:p>
        </p:txBody>
      </p:sp>
      <p:sp>
        <p:nvSpPr>
          <p:cNvPr id="3" name="Content Placeholder 2"/>
          <p:cNvSpPr>
            <a:spLocks noGrp="1"/>
          </p:cNvSpPr>
          <p:nvPr>
            <p:ph idx="1"/>
          </p:nvPr>
        </p:nvSpPr>
        <p:spPr/>
        <p:txBody>
          <a:bodyPr/>
          <a:lstStyle/>
          <a:p>
            <a:r>
              <a:rPr lang="en-US" dirty="0" smtClean="0"/>
              <a:t>Ancillary Staff: The purpose of this task force is to make recommendations regarding the ancillary evaluation tool and process.</a:t>
            </a:r>
            <a:endParaRPr lang="en-US" dirty="0"/>
          </a:p>
        </p:txBody>
      </p:sp>
    </p:spTree>
    <p:extLst>
      <p:ext uri="{BB962C8B-B14F-4D97-AF65-F5344CB8AC3E}">
        <p14:creationId xmlns:p14="http://schemas.microsoft.com/office/powerpoint/2010/main" val="156914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lnSpcReduction="10000"/>
          </a:bodyPr>
          <a:lstStyle/>
          <a:p>
            <a:r>
              <a:rPr lang="en-US" dirty="0" smtClean="0"/>
              <a:t>Voting opened at 10am this morning (Monday) and will conclude at noon on Thursday, June 21</a:t>
            </a:r>
            <a:r>
              <a:rPr lang="en-US" baseline="30000" dirty="0" smtClean="0"/>
              <a:t>st</a:t>
            </a:r>
            <a:endParaRPr lang="en-US" dirty="0" smtClean="0"/>
          </a:p>
          <a:p>
            <a:r>
              <a:rPr lang="en-US" dirty="0" smtClean="0"/>
              <a:t>Voting will take place online at </a:t>
            </a:r>
            <a:r>
              <a:rPr lang="en-US" dirty="0" smtClean="0">
                <a:hlinkClick r:id="rId3"/>
              </a:rPr>
              <a:t>www.lsea.org</a:t>
            </a:r>
            <a:r>
              <a:rPr lang="en-US" dirty="0" smtClean="0"/>
              <a:t> after using your member sign in information</a:t>
            </a:r>
          </a:p>
          <a:p>
            <a:r>
              <a:rPr lang="en-US" dirty="0" smtClean="0"/>
              <a:t>All documents, including this PowerPoint will be online as well</a:t>
            </a:r>
          </a:p>
          <a:p>
            <a:r>
              <a:rPr lang="en-US" dirty="0" smtClean="0"/>
              <a:t>School Board will take action this Thursday evening if this is approved by LSEA</a:t>
            </a:r>
            <a:endParaRPr lang="en-US" dirty="0"/>
          </a:p>
        </p:txBody>
      </p:sp>
    </p:spTree>
    <p:extLst>
      <p:ext uri="{BB962C8B-B14F-4D97-AF65-F5344CB8AC3E}">
        <p14:creationId xmlns:p14="http://schemas.microsoft.com/office/powerpoint/2010/main" val="299938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549892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921" y="1219200"/>
            <a:ext cx="2585699" cy="3964995"/>
          </a:xfrm>
          <a:prstGeom prst="rect">
            <a:avLst/>
          </a:prstGeom>
        </p:spPr>
      </p:pic>
    </p:spTree>
    <p:extLst>
      <p:ext uri="{BB962C8B-B14F-4D97-AF65-F5344CB8AC3E}">
        <p14:creationId xmlns:p14="http://schemas.microsoft.com/office/powerpoint/2010/main" val="393535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rmAutofit fontScale="90000"/>
          </a:bodyPr>
          <a:lstStyle/>
          <a:p>
            <a:r>
              <a:rPr lang="en-US" dirty="0" smtClean="0"/>
              <a:t>Things the Team needed to consider:</a:t>
            </a:r>
            <a:endParaRPr lang="en-US" dirty="0"/>
          </a:p>
        </p:txBody>
      </p:sp>
      <p:sp>
        <p:nvSpPr>
          <p:cNvPr id="3" name="Content Placeholder 2"/>
          <p:cNvSpPr>
            <a:spLocks noGrp="1"/>
          </p:cNvSpPr>
          <p:nvPr>
            <p:ph idx="1"/>
          </p:nvPr>
        </p:nvSpPr>
        <p:spPr/>
        <p:txBody>
          <a:bodyPr/>
          <a:lstStyle/>
          <a:p>
            <a:r>
              <a:rPr lang="en-US" dirty="0" smtClean="0"/>
              <a:t>School Fund Balance (the LSD savings)</a:t>
            </a:r>
          </a:p>
          <a:p>
            <a:r>
              <a:rPr lang="en-US" dirty="0" smtClean="0"/>
              <a:t>Possible legislation changes for calendar</a:t>
            </a:r>
          </a:p>
          <a:p>
            <a:r>
              <a:rPr lang="en-US" dirty="0" smtClean="0"/>
              <a:t>Prohibited topics</a:t>
            </a:r>
          </a:p>
          <a:p>
            <a:r>
              <a:rPr lang="en-US" dirty="0" smtClean="0"/>
              <a:t>Per pupil </a:t>
            </a:r>
            <a:r>
              <a:rPr lang="en-US" dirty="0" smtClean="0"/>
              <a:t>increase</a:t>
            </a:r>
          </a:p>
          <a:p>
            <a:r>
              <a:rPr lang="en-US" dirty="0" smtClean="0"/>
              <a:t>Law being considered for salary being based on merit/performance</a:t>
            </a:r>
            <a:endParaRPr lang="en-US" dirty="0"/>
          </a:p>
        </p:txBody>
      </p:sp>
    </p:spTree>
    <p:extLst>
      <p:ext uri="{BB962C8B-B14F-4D97-AF65-F5344CB8AC3E}">
        <p14:creationId xmlns:p14="http://schemas.microsoft.com/office/powerpoint/2010/main" val="7715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Contract Edits:</a:t>
            </a:r>
            <a:endParaRPr lang="en-US" dirty="0"/>
          </a:p>
        </p:txBody>
      </p:sp>
      <p:sp>
        <p:nvSpPr>
          <p:cNvPr id="3" name="Content Placeholder 2"/>
          <p:cNvSpPr>
            <a:spLocks noGrp="1"/>
          </p:cNvSpPr>
          <p:nvPr>
            <p:ph idx="1"/>
          </p:nvPr>
        </p:nvSpPr>
        <p:spPr/>
        <p:txBody>
          <a:bodyPr>
            <a:normAutofit lnSpcReduction="10000"/>
          </a:bodyPr>
          <a:lstStyle/>
          <a:p>
            <a:r>
              <a:rPr lang="en-US" dirty="0" smtClean="0"/>
              <a:t>Article 9</a:t>
            </a:r>
          </a:p>
          <a:p>
            <a:pPr marL="0" indent="0">
              <a:buNone/>
            </a:pPr>
            <a:r>
              <a:rPr lang="en-US" dirty="0" smtClean="0"/>
              <a:t>*A copy of each school/building discipline (i.e. office referral/incident) procedure will be completed and submitted to the head of the Instructional Division of the District within thirty (30) calendar days from the beginning of the school year. A copy of all schools/buildings discipline procedures shall be provided to the Association.</a:t>
            </a:r>
            <a:endParaRPr lang="en-US" dirty="0" smtClean="0"/>
          </a:p>
          <a:p>
            <a:endParaRPr lang="en-US" dirty="0"/>
          </a:p>
        </p:txBody>
      </p:sp>
    </p:spTree>
    <p:extLst>
      <p:ext uri="{BB962C8B-B14F-4D97-AF65-F5344CB8AC3E}">
        <p14:creationId xmlns:p14="http://schemas.microsoft.com/office/powerpoint/2010/main" val="362659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Contract Edits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*Each school/building will jointly establish the process for administration to inform teachers of corrective action measures taken as part of the discipline procedures process</a:t>
            </a:r>
          </a:p>
          <a:p>
            <a:pPr marL="0" indent="0">
              <a:buNone/>
            </a:pPr>
            <a:r>
              <a:rPr lang="en-US" dirty="0" smtClean="0"/>
              <a:t>*If the request to remove a pupil is denied, the teacher shall have the right to appeal the decision to the Superintendent, or designee. The removal of a pupil is subject to the policies and procedures of the Board and Student Handbook.</a:t>
            </a:r>
            <a:endParaRPr lang="en-US" dirty="0"/>
          </a:p>
        </p:txBody>
      </p:sp>
    </p:spTree>
    <p:extLst>
      <p:ext uri="{BB962C8B-B14F-4D97-AF65-F5344CB8AC3E}">
        <p14:creationId xmlns:p14="http://schemas.microsoft.com/office/powerpoint/2010/main" val="4153870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Contract Edits Continued</a:t>
            </a:r>
            <a:endParaRPr lang="en-US" dirty="0"/>
          </a:p>
        </p:txBody>
      </p:sp>
      <p:sp>
        <p:nvSpPr>
          <p:cNvPr id="3" name="Content Placeholder 2"/>
          <p:cNvSpPr>
            <a:spLocks noGrp="1"/>
          </p:cNvSpPr>
          <p:nvPr>
            <p:ph idx="1"/>
          </p:nvPr>
        </p:nvSpPr>
        <p:spPr/>
        <p:txBody>
          <a:bodyPr/>
          <a:lstStyle/>
          <a:p>
            <a:pPr marL="0" indent="0">
              <a:buNone/>
            </a:pPr>
            <a:r>
              <a:rPr lang="en-US" dirty="0" smtClean="0"/>
              <a:t>*In the event that an employee has been threatened with harm and/or physically assaulted, the administration and employee will mutually discuss safeguards before the student is returned to class.</a:t>
            </a:r>
            <a:endParaRPr lang="en-US" dirty="0"/>
          </a:p>
        </p:txBody>
      </p:sp>
    </p:spTree>
    <p:extLst>
      <p:ext uri="{BB962C8B-B14F-4D97-AF65-F5344CB8AC3E}">
        <p14:creationId xmlns:p14="http://schemas.microsoft.com/office/powerpoint/2010/main" val="3457560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Contract Edits Continued</a:t>
            </a:r>
            <a:endParaRPr lang="en-US" dirty="0"/>
          </a:p>
        </p:txBody>
      </p:sp>
      <p:sp>
        <p:nvSpPr>
          <p:cNvPr id="3" name="Content Placeholder 2"/>
          <p:cNvSpPr>
            <a:spLocks noGrp="1"/>
          </p:cNvSpPr>
          <p:nvPr>
            <p:ph idx="1"/>
          </p:nvPr>
        </p:nvSpPr>
        <p:spPr/>
        <p:txBody>
          <a:bodyPr/>
          <a:lstStyle/>
          <a:p>
            <a:r>
              <a:rPr lang="en-US" dirty="0" smtClean="0"/>
              <a:t>Clean up of language (Example: word “employee” versus many other terms)</a:t>
            </a:r>
          </a:p>
          <a:p>
            <a:r>
              <a:rPr lang="en-US" dirty="0" smtClean="0"/>
              <a:t>SEIT Team: This is a Special Education Improvement Team that will function similar to  School Improvement Team.</a:t>
            </a:r>
          </a:p>
          <a:p>
            <a:r>
              <a:rPr lang="en-US" dirty="0" smtClean="0"/>
              <a:t>Co-curricular pay was based on $36, 262 it will now be based on the BA Level 1 rate</a:t>
            </a:r>
          </a:p>
          <a:p>
            <a:r>
              <a:rPr lang="en-US" dirty="0" smtClean="0"/>
              <a:t>Insertion of LOA agreements</a:t>
            </a:r>
            <a:endParaRPr lang="en-US" dirty="0"/>
          </a:p>
        </p:txBody>
      </p:sp>
    </p:spTree>
    <p:extLst>
      <p:ext uri="{BB962C8B-B14F-4D97-AF65-F5344CB8AC3E}">
        <p14:creationId xmlns:p14="http://schemas.microsoft.com/office/powerpoint/2010/main" val="128048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Calendar:</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Five years</a:t>
            </a:r>
          </a:p>
          <a:p>
            <a:r>
              <a:rPr lang="en-US" dirty="0" smtClean="0"/>
              <a:t>Added days to comply with the law</a:t>
            </a:r>
          </a:p>
          <a:p>
            <a:r>
              <a:rPr lang="en-US" dirty="0" smtClean="0"/>
              <a:t>Starting prior to Labor Day (as is everyone in Ingham County)</a:t>
            </a:r>
          </a:p>
          <a:p>
            <a:r>
              <a:rPr lang="en-US" dirty="0" smtClean="0"/>
              <a:t>3 “Walk away” half days included into calendar</a:t>
            </a:r>
          </a:p>
          <a:p>
            <a:r>
              <a:rPr lang="en-US" dirty="0" smtClean="0"/>
              <a:t>3.5 hours duty time on class set up day</a:t>
            </a:r>
          </a:p>
          <a:p>
            <a:r>
              <a:rPr lang="en-US" dirty="0" smtClean="0"/>
              <a:t>Day off before Spring Break vs Good Friday</a:t>
            </a:r>
          </a:p>
          <a:p>
            <a:r>
              <a:rPr lang="en-US" dirty="0" smtClean="0"/>
              <a:t>3 day weekend in October</a:t>
            </a:r>
          </a:p>
          <a:p>
            <a:pPr marL="0" indent="0">
              <a:buNone/>
            </a:pPr>
            <a:endParaRPr lang="en-US" dirty="0"/>
          </a:p>
        </p:txBody>
      </p:sp>
    </p:spTree>
    <p:extLst>
      <p:ext uri="{BB962C8B-B14F-4D97-AF65-F5344CB8AC3E}">
        <p14:creationId xmlns:p14="http://schemas.microsoft.com/office/powerpoint/2010/main" val="1647637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1347</Words>
  <Application>Microsoft Office PowerPoint</Application>
  <PresentationFormat>On-screen Show (4:3)</PresentationFormat>
  <Paragraphs>108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Ratification Presentation General Membership Meeting</vt:lpstr>
      <vt:lpstr>Recent Bargaining History:</vt:lpstr>
      <vt:lpstr>Goals of this Bargain:</vt:lpstr>
      <vt:lpstr>Things the Team needed to consider:</vt:lpstr>
      <vt:lpstr>Contract Edits:</vt:lpstr>
      <vt:lpstr>Contract Edits Continued</vt:lpstr>
      <vt:lpstr>Contract Edits Continued</vt:lpstr>
      <vt:lpstr>Contract Edits Continued</vt:lpstr>
      <vt:lpstr>Calendar:</vt:lpstr>
      <vt:lpstr>PowerPoint Presentation</vt:lpstr>
      <vt:lpstr>PowerPoint Presentation</vt:lpstr>
      <vt:lpstr>Current Salary Schedule for Salaried Staff:</vt:lpstr>
      <vt:lpstr>Currently Salary Schedule Hourly:</vt:lpstr>
      <vt:lpstr>How do we get moving again?</vt:lpstr>
      <vt:lpstr>Let’s get moving again!</vt:lpstr>
      <vt:lpstr>Migration Chart</vt:lpstr>
      <vt:lpstr>New Schedule</vt:lpstr>
      <vt:lpstr>Let’s Dig a little deeper…</vt:lpstr>
      <vt:lpstr>PowerPoint Presentation</vt:lpstr>
      <vt:lpstr>PowerPoint Presentation</vt:lpstr>
      <vt:lpstr>All Components of Salary TA</vt:lpstr>
      <vt:lpstr>All Components of Salary TA Continued</vt:lpstr>
      <vt:lpstr>All Components of Salary TA Continued</vt:lpstr>
      <vt:lpstr>All Components of the Salary TA Continued</vt:lpstr>
      <vt:lpstr>All Components of the Salary TA Continued</vt:lpstr>
      <vt:lpstr>All Components of the Salary TA Continued </vt:lpstr>
      <vt:lpstr>Benefits</vt:lpstr>
      <vt:lpstr>Compensable Leave</vt:lpstr>
      <vt:lpstr>Compensable Leave Continued</vt:lpstr>
      <vt:lpstr>Compensable Leave Continued</vt:lpstr>
      <vt:lpstr>Additional Topics of TA</vt:lpstr>
      <vt:lpstr>Additional Topics of TA Continued</vt:lpstr>
      <vt:lpstr>Additional Topics TA Continued</vt:lpstr>
      <vt:lpstr>Additional Topics TA Continued</vt:lpstr>
      <vt:lpstr>What is next?</vt:lpstr>
      <vt:lpstr>Questions?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calberts</dc:creator>
  <cp:lastModifiedBy>calberts</cp:lastModifiedBy>
  <cp:revision>28</cp:revision>
  <dcterms:created xsi:type="dcterms:W3CDTF">2018-06-14T18:20:08Z</dcterms:created>
  <dcterms:modified xsi:type="dcterms:W3CDTF">2018-06-17T15:56:39Z</dcterms:modified>
</cp:coreProperties>
</file>